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4" r:id="rId4"/>
  </p:sldMasterIdLst>
  <p:notesMasterIdLst>
    <p:notesMasterId r:id="rId26"/>
  </p:notesMasterIdLst>
  <p:sldIdLst>
    <p:sldId id="256" r:id="rId5"/>
    <p:sldId id="292" r:id="rId6"/>
    <p:sldId id="293" r:id="rId7"/>
    <p:sldId id="275" r:id="rId8"/>
    <p:sldId id="273" r:id="rId9"/>
    <p:sldId id="276" r:id="rId10"/>
    <p:sldId id="277" r:id="rId11"/>
    <p:sldId id="278" r:id="rId12"/>
    <p:sldId id="279" r:id="rId13"/>
    <p:sldId id="280" r:id="rId14"/>
    <p:sldId id="281" r:id="rId15"/>
    <p:sldId id="283" r:id="rId16"/>
    <p:sldId id="282" r:id="rId17"/>
    <p:sldId id="284" r:id="rId18"/>
    <p:sldId id="285" r:id="rId19"/>
    <p:sldId id="286" r:id="rId20"/>
    <p:sldId id="288" r:id="rId21"/>
    <p:sldId id="287" r:id="rId22"/>
    <p:sldId id="289" r:id="rId23"/>
    <p:sldId id="290" r:id="rId24"/>
    <p:sldId id="291" r:id="rId25"/>
  </p:sldIdLst>
  <p:sldSz cx="12192000" cy="6858000"/>
  <p:notesSz cx="6858000" cy="9144000"/>
  <p:embeddedFontLst>
    <p:embeddedFont>
      <p:font typeface="Aptos" panose="020B0004020202020204" pitchFamily="34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EC Square Sans Pro" panose="020B0506020000090004" charset="0"/>
      <p:regular r:id="rId35"/>
      <p:bold r:id="rId36"/>
      <p:italic r:id="rId37"/>
      <p:boldItalic r:id="rId38"/>
    </p:embeddedFont>
    <p:embeddedFont>
      <p:font typeface="Franklin Gothic Book" panose="020B0503020102020204" pitchFamily="34" charset="0"/>
      <p:regular r:id="rId39"/>
      <p:italic r:id="rId40"/>
    </p:embeddedFont>
    <p:embeddedFont>
      <p:font typeface="Verdana" panose="020B0604030504040204" pitchFamily="34" charset="0"/>
      <p:regular r:id="rId41"/>
      <p:bold r:id="rId42"/>
      <p:italic r:id="rId43"/>
      <p:boldItalic r:id="rId44"/>
    </p:embeddedFont>
  </p:embeddedFontLst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F6CEB"/>
    <a:srgbClr val="15A5FF"/>
    <a:srgbClr val="063DA1"/>
    <a:srgbClr val="004EA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94"/>
  </p:normalViewPr>
  <p:slideViewPr>
    <p:cSldViewPr snapToGrid="0">
      <p:cViewPr varScale="1">
        <p:scale>
          <a:sx n="70" d="100"/>
          <a:sy n="70" d="100"/>
        </p:scale>
        <p:origin x="13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F0C5-156F-154C-9A65-1DD4D861DBB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62B88-75FE-B747-978B-3CAAA30BD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43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1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46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59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786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17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678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13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1B87F-4E00-2ED4-DB07-27461A28F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915B61-8360-5F99-9244-EDE352006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85947B-69B9-9D72-4ADC-9A88E90848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38D1B-431C-3219-58BF-7E4F565190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22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79205-E21E-4C21-2D69-807545F13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BF525D-4875-0D7E-9A4A-9FDC2E5E4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DFD279-FB38-C8A7-C8CB-CC1E2D286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732BC-01D3-9909-5376-3010721E5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15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142D2-7798-0A58-4F7D-340D1BF64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78BB1F-2B61-CAB8-43E0-7717521E7B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46C47C-9CA4-092F-B735-A3072270E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86F28E-C2BA-1F70-B5BB-9842CEC099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913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458E6-26C1-200C-B2CF-FE3DEA216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8A9D95-622F-B2EC-A9EE-47DE53C829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CAF959-EABE-BDE3-DAC0-B77B7977A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A6D33-007F-8B58-573A-7A25674ED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528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D81DE-91F1-3012-5128-E4E797E31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FE6682-D3DF-DAF9-96A2-421561EAE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9BA0B5-FDB5-EBCB-94B0-1DDD23FC1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09006C-0C2A-E318-F9C5-4C2C7F27BA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367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790CB-6002-D8F3-FCA7-3DDB587FD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D79DE4-3535-2C20-DF84-9782A1A26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A7A143-87CA-6E63-38DD-CDAD012A5B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BB54C-A8AE-A4EF-7A58-F89A1C1482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015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40508-2F20-8375-EA9B-5A400EC53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B32153-3AB7-F550-417C-C84718E20D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B5F679-0448-8E2B-7FD8-4B37D3D25D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A2D88F-1033-15E2-C77D-C6ABC9990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196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84FF0-CCCA-F100-3EF1-C7D82B3E9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D7C5A3-5371-1069-06A2-F7D1A3D9AD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5BCCF8-A5C8-1EDE-32EE-756CB9808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67CB5-6F1F-6039-92BA-44F6740B95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6143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25F41-434F-FB53-8EF6-DD388B73D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93F215-43D4-652A-CFAC-68CC0D54F6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083CEB-5A07-39F1-BAA7-2866B61793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9FC6E-EEA3-7D6A-F40A-9DCA7BA1C8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22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5BB85-B2A4-BA93-031B-78D3DEB0E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01D825-0AA3-4F71-327A-2525EA215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30D672-933A-A6F1-76EF-6E983EFD4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834A0-8BA1-7321-4E9E-ECCBCA8267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9435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7247D-E805-FDB9-A6D5-BED42CF6D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104301-5482-7542-43D6-F74F561D9E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121259-5FD4-53B4-56C4-DE3D5A88B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49008-2CF2-2714-0AC2-8576ABFC83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204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B991F-21A1-4182-0892-89FE64DBD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C824F2-D5D8-F434-6E31-CF5D9645B1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91D89B-4D89-2683-F236-E30DD84FDC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B4934-333C-6613-CD29-7B24DE0CC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62B88-75FE-B747-978B-3CAAA30BD86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72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945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3250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10323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70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EC Square Sans Pro" panose="020B05060400000200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0F6CEB"/>
        </a:buClr>
        <a:buFont typeface="Arial" panose="020B0604020202020204" pitchFamily="34" charset="0"/>
        <a:buNone/>
        <a:defRPr sz="2000" b="0" i="0" kern="1200">
          <a:solidFill>
            <a:srgbClr val="004EA0"/>
          </a:solidFill>
          <a:latin typeface="EC Square Sans Pro" panose="020B05060400000200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F6CEB"/>
        </a:buClr>
        <a:buFont typeface="Arial" panose="020B0604020202020204" pitchFamily="34" charset="0"/>
        <a:buChar char="•"/>
        <a:defRPr sz="1600" b="0" i="0" kern="1200">
          <a:solidFill>
            <a:srgbClr val="000000"/>
          </a:solidFill>
          <a:latin typeface="EC Square Sans Pro" panose="020B05060400000200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F6CEB"/>
        </a:buClr>
        <a:buFont typeface="Arial" panose="020B0604020202020204" pitchFamily="34" charset="0"/>
        <a:buChar char="•"/>
        <a:defRPr sz="1400" b="0" i="0" kern="1200">
          <a:solidFill>
            <a:srgbClr val="000000"/>
          </a:solidFill>
          <a:latin typeface="EC Square Sans Pro" panose="020B05060400000200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F6CEB"/>
        </a:buClr>
        <a:buFont typeface="Arial" panose="020B0604020202020204" pitchFamily="34" charset="0"/>
        <a:buChar char="•"/>
        <a:defRPr sz="1200" b="0" i="0" kern="1200">
          <a:solidFill>
            <a:srgbClr val="000000"/>
          </a:solidFill>
          <a:latin typeface="EC Square Sans Pro" panose="020B05060400000200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F6CEB"/>
        </a:buClr>
        <a:buFont typeface="Arial" panose="020B0604020202020204" pitchFamily="34" charset="0"/>
        <a:buChar char="•"/>
        <a:defRPr sz="1200" b="0" i="0" kern="1200">
          <a:solidFill>
            <a:srgbClr val="000000"/>
          </a:solidFill>
          <a:latin typeface="EC Square Sans Pro" panose="020B05060400000200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echa.europa.eu/bg/home" TargetMode="External"/><Relationship Id="rId13" Type="http://schemas.openxmlformats.org/officeDocument/2006/relationships/hyperlink" Target="https://www.woah.org/en/what-we-do/standards/standard-setting-process/working-groups/working-group-on-antimicrobial-resistance/" TargetMode="External"/><Relationship Id="rId3" Type="http://schemas.openxmlformats.org/officeDocument/2006/relationships/image" Target="../media/image9.png"/><Relationship Id="rId7" Type="http://schemas.openxmlformats.org/officeDocument/2006/relationships/hyperlink" Target="https://www.efsa.europa.eu/bg/topics/topic/antimicrobial-resistance" TargetMode="External"/><Relationship Id="rId12" Type="http://schemas.openxmlformats.org/officeDocument/2006/relationships/hyperlink" Target="https://www.fao.org/antimicrobial-resistance/en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ma.europa.eu/en/human-regulatory-overview/public-health-threats/antimicrobial-resistance" TargetMode="External"/><Relationship Id="rId11" Type="http://schemas.openxmlformats.org/officeDocument/2006/relationships/hyperlink" Target="https://www.who.int/europe/health-topics/antimicrobial-resistance" TargetMode="External"/><Relationship Id="rId5" Type="http://schemas.openxmlformats.org/officeDocument/2006/relationships/hyperlink" Target="https://www.ecdc.europa.eu/en/antimicrobial-resistance/facts/factsheets/general-public" TargetMode="External"/><Relationship Id="rId15" Type="http://schemas.openxmlformats.org/officeDocument/2006/relationships/image" Target="../media/image6.png"/><Relationship Id="rId10" Type="http://schemas.openxmlformats.org/officeDocument/2006/relationships/hyperlink" Target="https://www.eea.europa.eu/publications/veterinary-antimicrobials-in-europes-environment" TargetMode="External"/><Relationship Id="rId4" Type="http://schemas.openxmlformats.org/officeDocument/2006/relationships/hyperlink" Target="https://health.ec.europa.eu/antimicrobial-resistance/eu-action-antimicrobial-resistance_bg" TargetMode="External"/><Relationship Id="rId9" Type="http://schemas.openxmlformats.org/officeDocument/2006/relationships/image" Target="../media/image5.emf"/><Relationship Id="rId14" Type="http://schemas.openxmlformats.org/officeDocument/2006/relationships/hyperlink" Target="https://www.unep.org/topics/chemicals-and-pollution-action/pollution-and-health/antimicrobial-resistance-global-threa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background&#10;&#10;Description automatically generated">
            <a:extLst>
              <a:ext uri="{FF2B5EF4-FFF2-40B4-BE49-F238E27FC236}">
                <a16:creationId xmlns:a16="http://schemas.microsoft.com/office/drawing/2014/main" id="{DF7B10CC-62F3-B6D6-1395-1574A354E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5CC1C3-16DE-6FC6-A428-2E7E55DD2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9308" y="259335"/>
            <a:ext cx="1418087" cy="372755"/>
          </a:xfrm>
          <a:prstGeom prst="rect">
            <a:avLst/>
          </a:prstGeom>
        </p:spPr>
      </p:pic>
      <p:pic>
        <p:nvPicPr>
          <p:cNvPr id="8" name="Picture 7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CF2D98CB-BA2F-0CC8-BD93-E2CE362C09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2050" y="1928282"/>
            <a:ext cx="2520950" cy="30199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8C79C1-FD98-CEFB-8A07-BD21BD3D5D50}"/>
              </a:ext>
            </a:extLst>
          </p:cNvPr>
          <p:cNvSpPr txBox="1"/>
          <p:nvPr/>
        </p:nvSpPr>
        <p:spPr>
          <a:xfrm>
            <a:off x="2432050" y="5210621"/>
            <a:ext cx="2577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FA0470E-4A8C-AA7B-2B54-173F925F72EC}"/>
              </a:ext>
            </a:extLst>
          </p:cNvPr>
          <p:cNvSpPr txBox="1">
            <a:spLocks/>
          </p:cNvSpPr>
          <p:nvPr/>
        </p:nvSpPr>
        <p:spPr>
          <a:xfrm>
            <a:off x="6443267" y="2524717"/>
            <a:ext cx="5346429" cy="180856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az-Cyrl-AZ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Европейски здравен</a:t>
            </a:r>
            <a:endParaRPr lang="en-US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az-Cyrl-AZ" sz="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съюз</a:t>
            </a:r>
            <a:endParaRPr lang="en-BE" sz="4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814FEE-009E-9D93-FCDA-BAEAAEE04F9B}"/>
              </a:ext>
            </a:extLst>
          </p:cNvPr>
          <p:cNvSpPr/>
          <p:nvPr/>
        </p:nvSpPr>
        <p:spPr>
          <a:xfrm>
            <a:off x="11118273" y="2130197"/>
            <a:ext cx="641926" cy="1238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08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background&#10;&#10;Description automatically generated">
            <a:extLst>
              <a:ext uri="{FF2B5EF4-FFF2-40B4-BE49-F238E27FC236}">
                <a16:creationId xmlns:a16="http://schemas.microsoft.com/office/drawing/2014/main" id="{19C31244-724F-B9D8-48E2-7C7FD87A9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C0B43F-2D18-5CF2-398C-3912D5C3FFCF}"/>
              </a:ext>
            </a:extLst>
          </p:cNvPr>
          <p:cNvSpPr txBox="1">
            <a:spLocks/>
          </p:cNvSpPr>
          <p:nvPr/>
        </p:nvSpPr>
        <p:spPr>
          <a:xfrm>
            <a:off x="854674" y="766469"/>
            <a:ext cx="9089425" cy="44184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200" dirty="0">
                <a:latin typeface="Verdana" panose="020B0604030504040204" pitchFamily="34" charset="0"/>
                <a:ea typeface="Verdana" panose="020B0604030504040204" pitchFamily="34" charset="0"/>
              </a:rPr>
              <a:t>Защо трябва да изучаваме антимикробната резистентност?</a:t>
            </a:r>
            <a:endParaRPr lang="en-B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9EC550-C231-C430-A455-75E1D6F7B174}"/>
              </a:ext>
            </a:extLst>
          </p:cNvPr>
          <p:cNvSpPr txBox="1">
            <a:spLocks/>
          </p:cNvSpPr>
          <p:nvPr/>
        </p:nvSpPr>
        <p:spPr>
          <a:xfrm>
            <a:off x="611889" y="1678463"/>
            <a:ext cx="4996248" cy="5194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Антимикробната резистентност (АМР) е една от трите най-големи глобални заплахи за здравето ни днес. </a:t>
            </a:r>
            <a:endParaRPr lang="en-US" sz="1600" kern="0" dirty="0">
              <a:solidFill>
                <a:schemeClr val="tx1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можем да смекчим нейното въздействие.</a:t>
            </a:r>
            <a:endParaRPr lang="en-US" sz="1600" kern="0" dirty="0">
              <a:solidFill>
                <a:schemeClr val="tx1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Историята показва колко е важно да бъдем подготвени.</a:t>
            </a:r>
            <a:endParaRPr lang="en-US" sz="1600" kern="0" dirty="0">
              <a:solidFill>
                <a:schemeClr val="tx1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Bef>
                <a:spcPts val="0"/>
              </a:spcBef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Чрез образоване на бъдещите здравни работници, управляващи, учители и родители, които днес са в нашите класни стаи, ще можем да намалим въздействието на антимикробната резистентност (АМР).</a:t>
            </a:r>
            <a:endParaRPr lang="en-US" sz="1600" kern="0" dirty="0">
              <a:solidFill>
                <a:schemeClr val="tx1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GB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F5E41A-D7B3-F6EE-1DF7-758C2F4F0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09A74B3-8B0A-B960-9C79-DEA89A94AA7E}"/>
              </a:ext>
            </a:extLst>
          </p:cNvPr>
          <p:cNvSpPr txBox="1">
            <a:spLocks/>
          </p:cNvSpPr>
          <p:nvPr/>
        </p:nvSpPr>
        <p:spPr>
          <a:xfrm>
            <a:off x="6401944" y="1678463"/>
            <a:ext cx="4996248" cy="5194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kern="0" dirty="0">
              <a:solidFill>
                <a:schemeClr val="tx1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Можем да изградим по-здраво, по-съзнателно и по-кооперативно общество.</a:t>
            </a:r>
            <a:endParaRPr lang="en-US" sz="16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kern="0" dirty="0">
              <a:solidFill>
                <a:schemeClr val="tx1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Тази кампания е разработена именно за това.</a:t>
            </a:r>
            <a:endParaRPr lang="az-Cyrl-AZ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4600C18D-3095-8461-DA94-E065285F6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FBBF46-D065-B75C-FAA2-E85CF775E382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826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534E2E-DA19-803E-FCDD-872F25EFD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C5FE0B3-9F69-FBA7-1167-30FE014EC1C8}"/>
              </a:ext>
            </a:extLst>
          </p:cNvPr>
          <p:cNvSpPr txBox="1">
            <a:spLocks/>
          </p:cNvSpPr>
          <p:nvPr/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az-Cyrl-AZ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 бъдем</a:t>
            </a:r>
            <a:r>
              <a:rPr lang="bg-BG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новатори</a:t>
            </a:r>
            <a:endParaRPr lang="en-BE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ED861FF-EFFB-4D39-F7BE-1F11D5067DF7}"/>
              </a:ext>
            </a:extLst>
          </p:cNvPr>
          <p:cNvSpPr txBox="1">
            <a:spLocks/>
          </p:cNvSpPr>
          <p:nvPr/>
        </p:nvSpPr>
        <p:spPr>
          <a:xfrm>
            <a:off x="709446" y="1768072"/>
            <a:ext cx="4996248" cy="5194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 центъра на тази кампания е интерактивната видеоигра Beat the Bug. Играчите стават супергерои, натоварени със задачата да спасят човечеството, като навигират основни човешки органи и техните функции, за да предотвратят инфекции от супербактерии.</a:t>
            </a:r>
            <a:endParaRPr lang="en-US" sz="1600" kern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Учебните материали и играта вървят ръка за ръка. Положителният подход на играта трябва се усещ</a:t>
            </a:r>
            <a:r>
              <a:rPr lang="en-US" sz="16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</a:t>
            </a: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през целия учебен процес чрез основните послания за превенция на антимикробната резистентност – отговорна употреба на антибиотици, хигиена и взаимосвързаност на човешкото, животинското и екологичното здраве.</a:t>
            </a: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az-Cyrl-AZ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4DA197-4951-6172-2689-4A5682623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pic>
        <p:nvPicPr>
          <p:cNvPr id="7" name="Picture 6" descr="A close-up of a bacteria&#10;&#10;Description automatically generated">
            <a:extLst>
              <a:ext uri="{FF2B5EF4-FFF2-40B4-BE49-F238E27FC236}">
                <a16:creationId xmlns:a16="http://schemas.microsoft.com/office/drawing/2014/main" id="{D6DCC5F9-F297-1FF1-57F8-001059C1D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896" y="1520716"/>
            <a:ext cx="4381500" cy="4013200"/>
          </a:xfrm>
          <a:prstGeom prst="rect">
            <a:avLst/>
          </a:prstGeom>
        </p:spPr>
      </p:pic>
      <p:pic>
        <p:nvPicPr>
          <p:cNvPr id="9" name="Picture 8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8E800433-8F88-3974-0FAA-ED403B587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8ED928-DC9C-28FA-0046-8F178054811D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665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background&#10;&#10;Description automatically generated">
            <a:extLst>
              <a:ext uri="{FF2B5EF4-FFF2-40B4-BE49-F238E27FC236}">
                <a16:creationId xmlns:a16="http://schemas.microsoft.com/office/drawing/2014/main" id="{AB160811-1123-AE1C-63F4-8DD03DD4D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7C801-5637-49E5-528A-88F87AAD630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5" y="2078951"/>
            <a:ext cx="4996248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Следните ключови послания могат да бъдат използвани през целия учебен процес:</a:t>
            </a:r>
            <a:endParaRPr lang="en-US" sz="1600" kern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Могат ли антибиотиците да унищожат вирус? </a:t>
            </a:r>
            <a:r>
              <a:rPr lang="bg-BG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Не, антибиотиците са неефективни срещу вируси.</a:t>
            </a:r>
            <a:endParaRPr lang="en-US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16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Трябва ли да завършите предписания курс? </a:t>
            </a:r>
            <a:r>
              <a:rPr lang="bg-BG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Да, завършването на курса предотвратява резистентността.</a:t>
            </a:r>
            <a:endParaRPr lang="en-US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16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Миенето на ръце убива ли микробите? </a:t>
            </a:r>
            <a:r>
              <a:rPr lang="bg-BG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Да, правилната хигиена намалява разпространението на инфекции.</a:t>
            </a:r>
            <a:endParaRPr lang="en-US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az-Cyrl-AZ" sz="16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GB" sz="1600" dirty="0">
              <a:solidFill>
                <a:srgbClr val="0000FF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EC8F64-5A41-C91A-1F3D-68FC6B421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189FC4-285E-0E17-1207-8C01B9B109AF}"/>
              </a:ext>
            </a:extLst>
          </p:cNvPr>
          <p:cNvSpPr txBox="1">
            <a:spLocks/>
          </p:cNvSpPr>
          <p:nvPr/>
        </p:nvSpPr>
        <p:spPr>
          <a:xfrm>
            <a:off x="6341075" y="2078951"/>
            <a:ext cx="4996248" cy="5194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6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Добре ли е да приемате останали антибиотици?</a:t>
            </a: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Не, неправилната употреба води до резистентност.</a:t>
            </a:r>
            <a:endParaRPr lang="en-US" sz="1600" kern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6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Може ли прекомерната употреба на антибиотици да доведе до резистентност</a:t>
            </a: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? Да, тя насърчава развитието на резистентни бактерии.</a:t>
            </a: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D4CCB34-74E8-E235-7C64-3AC13B8290BB}"/>
              </a:ext>
            </a:extLst>
          </p:cNvPr>
          <p:cNvSpPr txBox="1">
            <a:spLocks/>
          </p:cNvSpPr>
          <p:nvPr/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az-Cyrl-AZ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Ключови послания от играта</a:t>
            </a:r>
            <a:endParaRPr lang="en-BE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7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F620937A-F81F-DD64-CC4D-25CCDA893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B95BE6-8767-A400-2832-94DE094D6239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393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DAE65ED1-B9EB-5AAD-4ED8-4E439BBD9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42A181-D93C-A6C2-CF2C-6740568903C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r>
              <a:rPr lang="az-Cyrl-AZ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bg-BG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лан за действие</a:t>
            </a:r>
            <a:r>
              <a:rPr lang="az-Cyrl-AZ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„Едно здраве“</a:t>
            </a:r>
            <a:endParaRPr lang="en-BE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7C801-5637-49E5-528A-88F87AAD630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5" y="1816887"/>
            <a:ext cx="4996248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Всички предложени от нас учебни планове се въртят около важността на възприемането и подкрепата на подхода „Едно здраве“ за намаляване на най-тежките последствия от антимикробната резистентност. </a:t>
            </a:r>
            <a:endParaRPr lang="en-US" sz="1600" kern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Откриването и неправилната употреба на антибиотици са оформили нашия подход към инфекциозните заболявания.</a:t>
            </a:r>
            <a:endParaRPr lang="en-US" sz="1600" kern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През 2017 г. </a:t>
            </a:r>
            <a:r>
              <a:rPr lang="bg-BG" sz="1600" u="sn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ЕС стартира План за действие „Едно здраве“</a:t>
            </a: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срещу антимикробната резистентност, с основна цел да се запази възможността за ефективно лечение на инфекции при хора и животни.</a:t>
            </a: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az-Cyrl-AZ" sz="14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EC8F64-5A41-C91A-1F3D-68FC6B421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0F229AF-730F-B877-FFD0-2E3AEDA2F7A0}"/>
              </a:ext>
            </a:extLst>
          </p:cNvPr>
          <p:cNvSpPr txBox="1">
            <a:spLocks/>
          </p:cNvSpPr>
          <p:nvPr/>
        </p:nvSpPr>
        <p:spPr>
          <a:xfrm>
            <a:off x="6341077" y="1830535"/>
            <a:ext cx="4996248" cy="5194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„Едно здраве“ се основава на връзките между хората, животните и околната среда, осигурявайки цялостен подход за предотвратяване на антимикробната резистентност чрез сътрудничество.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Изключително важно е да информираме и обучим младите хора за подхода „Едно здраве“ и какво можем да направим, за да го приложим в нашите домове, училища и общности.</a:t>
            </a:r>
            <a:endParaRPr lang="en-US" sz="16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az-Cyrl-AZ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7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4CFF4543-52D3-1678-E4E5-9056CEDD0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F92C85-F020-B0CB-C9D7-E35FE654EEF8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835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background&#10;&#10;Description automatically generated">
            <a:extLst>
              <a:ext uri="{FF2B5EF4-FFF2-40B4-BE49-F238E27FC236}">
                <a16:creationId xmlns:a16="http://schemas.microsoft.com/office/drawing/2014/main" id="{FD0110AA-56B0-C8E0-F9AA-96195A7D9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42A181-D93C-A6C2-CF2C-6740568903C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lIns="0" tIns="0" rIns="0" bIns="0" anchor="ctr">
            <a:normAutofit fontScale="90000"/>
          </a:bodyPr>
          <a:lstStyle/>
          <a:p>
            <a:r>
              <a:rPr lang="az-Cyrl-AZ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Образователни цели на учебните планове</a:t>
            </a:r>
            <a:endParaRPr lang="en-BE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7C801-5637-49E5-528A-88F87AAD630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5" y="1839691"/>
            <a:ext cx="5241325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1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1. </a:t>
            </a:r>
            <a:r>
              <a:rPr lang="bg-BG" sz="15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 обяснят антимикробната резистентност</a:t>
            </a:r>
            <a:r>
              <a:rPr lang="bg-BG" sz="15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не</a:t>
            </a:r>
            <a:r>
              <a:rPr lang="bg-BG" sz="15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йното</a:t>
            </a:r>
            <a:r>
              <a:rPr lang="bg-BG" sz="15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въздействие върху глобалното здраве и икономиката</a:t>
            </a:r>
            <a:r>
              <a:rPr lang="en-US" sz="15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500" b="1" kern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2. </a:t>
            </a:r>
            <a:r>
              <a:rPr lang="bg-BG" sz="15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 представят „Едно здраве“</a:t>
            </a:r>
            <a:r>
              <a:rPr lang="bg-BG" sz="15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 взаимосвързаността на човешкото, животинското и екологичното здраве в борбата с антимикробната резистентност.</a:t>
            </a:r>
            <a:endParaRPr lang="en-US" sz="1500" kern="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500" b="1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1" kern="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3. </a:t>
            </a:r>
            <a:r>
              <a:rPr lang="bg-BG" sz="15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 ни</a:t>
            </a:r>
            <a:r>
              <a:rPr lang="bg-BG" sz="15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5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запознаят с микробите</a:t>
            </a:r>
            <a:r>
              <a:rPr lang="bg-BG" sz="15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разликите между бактерии и вируси.</a:t>
            </a:r>
            <a:endParaRPr lang="en-US" sz="1500" kern="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500" b="1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1" kern="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4. </a:t>
            </a:r>
            <a:r>
              <a:rPr lang="bg-BG" sz="15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 покажат как бактериите развиват резистентност</a:t>
            </a:r>
            <a:r>
              <a:rPr lang="bg-BG" sz="15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към антибиотици.</a:t>
            </a:r>
          </a:p>
          <a:p>
            <a:pPr>
              <a:lnSpc>
                <a:spcPct val="100000"/>
              </a:lnSpc>
              <a:spcBef>
                <a:spcPts val="1400"/>
              </a:spcBef>
              <a:buClr>
                <a:schemeClr val="tx1"/>
              </a:buClr>
            </a:pPr>
            <a:r>
              <a:rPr lang="bg-BG" sz="15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5</a:t>
            </a:r>
            <a:r>
              <a:rPr lang="bg-BG" sz="1500" b="1" kern="1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bg-BG" sz="15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 обсъдят важността на чревното здраве</a:t>
            </a:r>
            <a:r>
              <a:rPr lang="bg-BG" sz="15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за предотвратяване на инфекции.</a:t>
            </a:r>
            <a:endParaRPr lang="bg-BG" sz="1500" kern="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tx1"/>
              </a:buClr>
            </a:pPr>
            <a:endParaRPr lang="az-Cyrl-AZ" sz="1400" b="1" spc="-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EC8F64-5A41-C91A-1F3D-68FC6B421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0F229AF-730F-B877-FFD0-2E3AEDA2F7A0}"/>
              </a:ext>
            </a:extLst>
          </p:cNvPr>
          <p:cNvSpPr txBox="1">
            <a:spLocks/>
          </p:cNvSpPr>
          <p:nvPr/>
        </p:nvSpPr>
        <p:spPr>
          <a:xfrm>
            <a:off x="6241229" y="1565341"/>
            <a:ext cx="5535615" cy="5194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endParaRPr lang="bg-BG" sz="1500" b="1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r>
              <a:rPr lang="bg-BG" sz="1500" b="1" kern="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6. </a:t>
            </a:r>
            <a:r>
              <a:rPr lang="bg-BG" sz="15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 разгледат историята и въздействието на антибиотиците</a:t>
            </a:r>
            <a:r>
              <a:rPr lang="bg-BG" sz="15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върху съвременното здравеопазване.</a:t>
            </a:r>
            <a:endParaRPr lang="bg-BG" sz="1500" kern="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endParaRPr lang="bg-BG" sz="1500" b="1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r>
              <a:rPr lang="bg-BG" sz="1500" b="1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7</a:t>
            </a:r>
            <a:r>
              <a:rPr lang="bg-BG" sz="15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Да анализират последствията от неправилната и прекомерната употреба на антибиотици.</a:t>
            </a:r>
            <a:endParaRPr lang="bg-BG" sz="1500" kern="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endParaRPr lang="bg-BG" sz="1500" b="1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r>
              <a:rPr lang="bg-BG" sz="1500" b="1" kern="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8. </a:t>
            </a:r>
            <a:r>
              <a:rPr lang="bg-BG" sz="15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 насърчават отговорната употреба</a:t>
            </a:r>
            <a:r>
              <a:rPr lang="bg-BG" sz="15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антибиотици, хигиената и ваксинациите.</a:t>
            </a:r>
            <a:endParaRPr lang="bg-BG" sz="1500" kern="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endParaRPr lang="bg-BG" sz="1500" b="1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r>
              <a:rPr lang="bg-BG" sz="1500" b="1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9</a:t>
            </a:r>
            <a:r>
              <a:rPr lang="bg-BG" sz="15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Да насърчават личната отговорност</a:t>
            </a:r>
            <a:r>
              <a:rPr lang="bg-BG" sz="15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за завършване на антибиотичните курсове, избягване на споделянето на лекарства и следване на инструкциите и съветите на лекарите.</a:t>
            </a:r>
            <a:endParaRPr lang="bg-BG" sz="1500" kern="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endParaRPr lang="bg-BG" sz="1500" b="1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r>
              <a:rPr lang="bg-BG" sz="1500" b="1" kern="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10. </a:t>
            </a:r>
            <a:r>
              <a:rPr lang="bg-BG" sz="1500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 подготвят учениците да защитават отговорната употреба на антибиотици.</a:t>
            </a:r>
            <a:endParaRPr lang="en-US" sz="15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endParaRPr lang="az-Cyrl-AZ" sz="15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+mj-lt"/>
              <a:buAutoNum type="arabicPeriod" startAt="5"/>
            </a:pPr>
            <a:endParaRPr lang="en-US" sz="15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+mj-lt"/>
              <a:buAutoNum type="arabicPeriod" startAt="5"/>
            </a:pPr>
            <a:endParaRPr lang="az-Cyrl-AZ" sz="15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buClr>
                <a:schemeClr val="tx1"/>
              </a:buClr>
              <a:buFont typeface="+mj-lt"/>
              <a:buAutoNum type="arabicPeriod" startAt="5"/>
            </a:pPr>
            <a:endParaRPr lang="az-Cyrl-AZ" sz="15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085BC4E1-26FB-A895-A13E-63B676010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DE97E6-D3A8-7C8A-0FA4-00FEE1129769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24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background&#10;&#10;Description automatically generated">
            <a:extLst>
              <a:ext uri="{FF2B5EF4-FFF2-40B4-BE49-F238E27FC236}">
                <a16:creationId xmlns:a16="http://schemas.microsoft.com/office/drawing/2014/main" id="{39BC030B-0932-20ED-2984-27DF1CC71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42A181-D93C-A6C2-CF2C-6740568903C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4674" y="766469"/>
            <a:ext cx="7931973" cy="546013"/>
          </a:xfrm>
          <a:prstGeom prst="rect">
            <a:avLst/>
          </a:prstGeom>
        </p:spPr>
        <p:txBody>
          <a:bodyPr lIns="0" tIns="0" rIns="0" bIns="0" anchor="ctr">
            <a:normAutofit fontScale="90000"/>
          </a:bodyPr>
          <a:lstStyle/>
          <a:p>
            <a:r>
              <a:rPr lang="az-Cyrl-AZ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Силата на положителната взаимозависимост</a:t>
            </a:r>
            <a:endParaRPr lang="en-BE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7C801-5637-49E5-528A-88F87AAD630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6" y="2078951"/>
            <a:ext cx="5504084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 ефективно справяне с антимикробната резистентност е необходим всеобхватен подход. Това е същността на „Едно здраве“.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Препоръчваме интегрирането на стратегии за колективно обучение в класната стая. Точно както различните сектори работят по-добре заедно, така и учениците учат по-добре в екип.</a:t>
            </a: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Нашите учебни планове включват групови дейности, които насърчават критичното мислене, работата в екип и обмяната на идеи, отразявайки съвместните усилия, необходими за борбата с антимикробната резистентност.</a:t>
            </a: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GB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EC8F64-5A41-C91A-1F3D-68FC6B421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pic>
        <p:nvPicPr>
          <p:cNvPr id="7" name="Picture 6" descr="A person using a pump bottle of liquid&#10;&#10;Description automatically generated">
            <a:extLst>
              <a:ext uri="{FF2B5EF4-FFF2-40B4-BE49-F238E27FC236}">
                <a16:creationId xmlns:a16="http://schemas.microsoft.com/office/drawing/2014/main" id="{9709C72B-8E00-2CFA-40E0-A9CFE016B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9696" y="1603266"/>
            <a:ext cx="4533900" cy="3848100"/>
          </a:xfrm>
          <a:prstGeom prst="rect">
            <a:avLst/>
          </a:prstGeom>
        </p:spPr>
      </p:pic>
      <p:pic>
        <p:nvPicPr>
          <p:cNvPr id="9" name="Picture 8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08A18CB3-33F9-632D-3EAB-684789F216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25E44E-F78B-228D-E50D-24DE0FD48D33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571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35152C89-08E1-B118-B6A9-71448CDC9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42A181-D93C-A6C2-CF2C-6740568903C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r>
              <a:rPr lang="az-Cyrl-AZ" sz="24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Подготовка</a:t>
            </a:r>
            <a:endParaRPr lang="en-BE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7C801-5637-49E5-528A-88F87AAD630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5" y="1768072"/>
            <a:ext cx="5241325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Нашите учебни планове са гъвкави и могат да бъдат адаптирани към различни възрастови групи (от 12 до 16 годишна възраст). Могат да бъдат адаптирани и към различни стилове и темпове на обучение.</a:t>
            </a: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bg-BG" sz="1600" kern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Препоръчваме:</a:t>
            </a: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Внимателен предварителен прочит на всеки учебен план и включените в него учебни материали.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Приоритизиране според нивото и нуждите на учениците.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Предварително набавяне на статии, видеоклипове и инфографики за антимикробната резистентност и подхода „Едно здраве“.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az-Cyrl-AZ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00000"/>
            </a:pPr>
            <a:endParaRPr lang="en-GB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EC8F64-5A41-C91A-1F3D-68FC6B421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09CA6F3-BB81-41DD-89D1-939590A444AC}"/>
              </a:ext>
            </a:extLst>
          </p:cNvPr>
          <p:cNvSpPr txBox="1">
            <a:spLocks/>
          </p:cNvSpPr>
          <p:nvPr/>
        </p:nvSpPr>
        <p:spPr>
          <a:xfrm>
            <a:off x="6341077" y="1768071"/>
            <a:ext cx="4996248" cy="5194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Препоръчително е да се запознаете и с допълнителния учебен материал на слайд 18.</a:t>
            </a: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400"/>
              </a:spcBef>
              <a:spcAft>
                <a:spcPts val="1400"/>
              </a:spcAft>
            </a:pPr>
            <a:endParaRPr lang="en-GB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721E6C67-9C6D-BF7F-7651-E1041BBA33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342229-C596-16BC-E696-7ACF8816EFA2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437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B2E95782-E574-2E32-A95D-ED08F55BF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94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7C801-5637-49E5-528A-88F87AAD630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5" y="2078951"/>
            <a:ext cx="4996248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Антимикробната резистентност може да бъде доста сложна и техническа тема за учениците. Ето защо нашите учебни планове са проектирани като прогресивно изследване на антимикробната резистентност, започвайки с въведение в света на микробите и завършвайки с практически стратегии и ключови послания, които учениците могат да приложат и споделят в ежедневието си.</a:t>
            </a:r>
            <a:endParaRPr lang="en-US" sz="16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EC8F64-5A41-C91A-1F3D-68FC6B421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C8E0EE-9ABD-17D9-7286-05B9156C063B}"/>
              </a:ext>
            </a:extLst>
          </p:cNvPr>
          <p:cNvSpPr txBox="1">
            <a:spLocks/>
          </p:cNvSpPr>
          <p:nvPr/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az-Cyrl-AZ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Въведение в </a:t>
            </a:r>
            <a:r>
              <a:rPr lang="bg-BG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АМР</a:t>
            </a:r>
            <a:endParaRPr lang="en-BE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FD70DEE-F128-5398-6D94-EF573A41E8EE}"/>
              </a:ext>
            </a:extLst>
          </p:cNvPr>
          <p:cNvSpPr txBox="1">
            <a:spLocks/>
          </p:cNvSpPr>
          <p:nvPr/>
        </p:nvSpPr>
        <p:spPr>
          <a:xfrm>
            <a:off x="6341075" y="2078951"/>
            <a:ext cx="4996248" cy="5194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Предлагаме:</a:t>
            </a: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Употребата на ангажиращи визуални материали и ясни обяснения за представяне на концепцията и значението на антимикробната резистентност.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Наблягане на примери и казуси от реалния живот, за да стане темата по-значима и въздействаща за учениците.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az-Cyrl-AZ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AABE4263-EDEC-F65A-61C4-606330E64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0D8CE0-DF79-2F61-ED3C-828D1D06F955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668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A4ED0-298B-2B04-E1B1-D34D22B2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F3C5E6-7057-F400-BCE4-54B25E408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FC1FC-93BA-CEDB-8B13-0799617F9E5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4" y="2078951"/>
            <a:ext cx="5483063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Препоръчваме:</a:t>
            </a: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Интерактивни дискусии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ангажиране на учениците в разговори за антимикробната резистентност и нейните въздействия.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Групови дейности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Насърчаване на съвместно обучение чрез групови проекти за превенция на антимикробната резистентност.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Мултимедийни ресурси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Използване на видеоклипове, инфографики и изследвания за по-добро цялостно разбиране.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Практически експерименти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Демонстриране как растат бактериите и как действат антибиотиците.</a:t>
            </a:r>
            <a:endParaRPr lang="az-Cyrl-AZ" b="1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9378FB-9AD3-6A24-7D50-12AB97A9C2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A56D95-DDE5-8B9D-6FB2-20FBFAE53A70}"/>
              </a:ext>
            </a:extLst>
          </p:cNvPr>
          <p:cNvSpPr txBox="1">
            <a:spLocks/>
          </p:cNvSpPr>
          <p:nvPr/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az-Cyrl-AZ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Методи на преподаване</a:t>
            </a:r>
            <a:endParaRPr lang="en-BE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Picture 14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3C77AF2C-BE72-5B73-B12C-3F28277E89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0309FA-01A7-770A-F71F-DC43F07347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1533" y="1618300"/>
            <a:ext cx="4642063" cy="38564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CD2472-8991-262E-9EF7-856E5A7A2953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780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2AE53-A497-111E-2667-9ACCC7CDA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72A9A-CBF3-886B-65CB-E78FB7FCB1B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4" y="2078951"/>
            <a:ext cx="5577657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z-Cyrl-AZ" sz="1600" b="1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Заглавие: Атака и защита</a:t>
            </a:r>
            <a:endParaRPr lang="en-GB" sz="1600" b="1" dirty="0">
              <a:solidFill>
                <a:srgbClr val="0000FF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z-Cyrl-AZ" sz="1600" b="1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Тема</a:t>
            </a:r>
            <a:r>
              <a:rPr lang="en-GB" sz="1600" b="1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Въведение в антимикробната резистентност (</a:t>
            </a:r>
            <a:r>
              <a:rPr lang="bg-BG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АМР</a:t>
            </a:r>
            <a:r>
              <a:rPr lang="en-GB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), </a:t>
            </a: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микроби и „Едно здраве“.</a:t>
            </a:r>
            <a:endParaRPr lang="en-GB" sz="1600" dirty="0">
              <a:solidFill>
                <a:srgbClr val="0000FF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z-Cyrl-AZ" sz="1600" b="1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</a:t>
            </a:r>
            <a:r>
              <a:rPr lang="en-GB" sz="1600" b="1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Усвояване на основите на антимикробната резистентност (</a:t>
            </a:r>
            <a:r>
              <a:rPr lang="bg-BG" sz="160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АМР</a:t>
            </a:r>
            <a:r>
              <a:rPr lang="en-GB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ролята на „Едно здраве“.</a:t>
            </a:r>
            <a:endParaRPr lang="en-GB" sz="1600" dirty="0">
              <a:solidFill>
                <a:srgbClr val="0000FF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bg-BG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Микроби, микробиома, бактерии и вируси.</a:t>
            </a:r>
            <a:endParaRPr lang="en-US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bg-BG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Значението на чревното здраве в предотвратяването на инфекции.</a:t>
            </a:r>
            <a:endParaRPr lang="en-US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bg-BG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Антибиотиците и рисковете от злоупотребата с тях.</a:t>
            </a:r>
            <a:endParaRPr lang="en-US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bg-BG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План за действие „Едно здраве“: човешкото, животинското и екологичното здраве.</a:t>
            </a:r>
            <a:endParaRPr lang="en-US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</a:pPr>
            <a:endParaRPr lang="az-Cyrl-AZ" sz="1600" dirty="0">
              <a:solidFill>
                <a:srgbClr val="0000FF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</a:pPr>
            <a:endParaRPr lang="az-Cyrl-AZ" sz="1600" dirty="0">
              <a:solidFill>
                <a:srgbClr val="0000FF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5F0EAF-178D-D07C-C9D0-E4767E52F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013A17-806A-40D6-6844-B6C771AD67F8}"/>
              </a:ext>
            </a:extLst>
          </p:cNvPr>
          <p:cNvSpPr txBox="1">
            <a:spLocks/>
          </p:cNvSpPr>
          <p:nvPr/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az-Cyrl-AZ" sz="240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Преглед на урок 1</a:t>
            </a:r>
            <a:endParaRPr lang="en-BE" sz="240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881BF3-0D59-EEF8-9B88-911D852F9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37" y="6356351"/>
            <a:ext cx="2282025" cy="365124"/>
          </a:xfrm>
          <a:prstGeom prst="rect">
            <a:avLst/>
          </a:prstGeom>
        </p:spPr>
      </p:pic>
      <p:pic>
        <p:nvPicPr>
          <p:cNvPr id="12" name="Picture 11" descr="Close-up of several pills in a transparent container&#10;&#10;Description automatically generated">
            <a:extLst>
              <a:ext uri="{FF2B5EF4-FFF2-40B4-BE49-F238E27FC236}">
                <a16:creationId xmlns:a16="http://schemas.microsoft.com/office/drawing/2014/main" id="{8FCC4675-4337-D4AA-8E28-0E10E5CAB2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8141" y="1087731"/>
            <a:ext cx="5080000" cy="5003800"/>
          </a:xfrm>
          <a:prstGeom prst="rect">
            <a:avLst/>
          </a:prstGeom>
        </p:spPr>
      </p:pic>
      <p:pic>
        <p:nvPicPr>
          <p:cNvPr id="17" name="Picture 16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FE00B980-0F3F-B9B4-1CBA-DAF95E34FD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9307" y="263690"/>
            <a:ext cx="1428834" cy="3744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A9218F2-7CFA-2729-DDDD-EF66AE6D8CA4}"/>
              </a:ext>
            </a:extLst>
          </p:cNvPr>
          <p:cNvSpPr txBox="1">
            <a:spLocks/>
          </p:cNvSpPr>
          <p:nvPr/>
        </p:nvSpPr>
        <p:spPr>
          <a:xfrm>
            <a:off x="658063" y="6214922"/>
            <a:ext cx="1977572" cy="36118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#OneHealth</a:t>
            </a:r>
            <a:endParaRPr lang="en-GB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976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33857-99D4-083C-2DAE-BB98B32A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9FC10-8E21-1744-5171-30E7D088C96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4" y="2078951"/>
            <a:ext cx="6008581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z-Cyrl-AZ" sz="1600" b="1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Заглавие: Защита и превенция</a:t>
            </a:r>
            <a:endParaRPr lang="en-GB" sz="1600" b="1" dirty="0">
              <a:solidFill>
                <a:srgbClr val="0000FF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z-Cyrl-AZ" sz="1600" b="1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Тема</a:t>
            </a:r>
            <a:r>
              <a:rPr lang="en-GB" sz="1600" b="1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Стратегии за превенция на антимикробната резистентност (</a:t>
            </a:r>
            <a:r>
              <a:rPr lang="bg-BG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АМР</a:t>
            </a:r>
            <a:r>
              <a:rPr lang="en-GB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z-Cyrl-AZ" sz="1600" b="1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</a:t>
            </a:r>
            <a:r>
              <a:rPr lang="en-GB" sz="1600" b="1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Подготвяне на учениците с практически </a:t>
            </a:r>
            <a:br>
              <a:rPr lang="en-US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знания за борба с антимикробната резистентност </a:t>
            </a:r>
            <a:br>
              <a:rPr lang="en-US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bg-BG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АМР</a:t>
            </a:r>
            <a:r>
              <a:rPr lang="en-GB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участие в „Едно здраве“.</a:t>
            </a:r>
            <a:endParaRPr lang="en-GB" sz="1600" dirty="0">
              <a:solidFill>
                <a:srgbClr val="0000FF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</a:pP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Надграждане на знанията от </a:t>
            </a:r>
            <a:r>
              <a:rPr lang="az-Cyrl-AZ" sz="160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</a:t>
            </a: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рок 1.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</a:pP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Отговорна употреба на антибиотици.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</a:pP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Насърчаване на добри хигиенни практики и ваксинации.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</a:pPr>
            <a:r>
              <a:rPr lang="az-Cyrl-AZ" sz="1600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Практически принос на Плана за действие „Едно здраве“.</a:t>
            </a: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</a:pPr>
            <a:endParaRPr lang="az-Cyrl-AZ" sz="1600" dirty="0">
              <a:solidFill>
                <a:srgbClr val="0000FF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D11EF3-33BD-3413-0B3E-9FD5728B9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50B253-A67B-F319-AD4B-9E09A19DFBAF}"/>
              </a:ext>
            </a:extLst>
          </p:cNvPr>
          <p:cNvSpPr txBox="1">
            <a:spLocks/>
          </p:cNvSpPr>
          <p:nvPr/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az-Cyrl-AZ" sz="240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Преглед на урок 2</a:t>
            </a:r>
            <a:endParaRPr lang="en-BE" sz="240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6" descr="A person wearing a mask and gloves&#10;&#10;Description automatically generated">
            <a:extLst>
              <a:ext uri="{FF2B5EF4-FFF2-40B4-BE49-F238E27FC236}">
                <a16:creationId xmlns:a16="http://schemas.microsoft.com/office/drawing/2014/main" id="{DC814EE1-2E43-BA39-D8A6-1EB5BAB5B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887" y="1312482"/>
            <a:ext cx="5143500" cy="4584700"/>
          </a:xfrm>
          <a:prstGeom prst="rect">
            <a:avLst/>
          </a:prstGeom>
        </p:spPr>
      </p:pic>
      <p:pic>
        <p:nvPicPr>
          <p:cNvPr id="10" name="Picture 9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3FF8F8DD-A24B-A53B-FF1B-3ADA8D16F3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7" y="263690"/>
            <a:ext cx="1434585" cy="37590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0EA19BF-7470-6C29-DDC3-9815716DE25D}"/>
              </a:ext>
            </a:extLst>
          </p:cNvPr>
          <p:cNvSpPr txBox="1">
            <a:spLocks/>
          </p:cNvSpPr>
          <p:nvPr/>
        </p:nvSpPr>
        <p:spPr>
          <a:xfrm>
            <a:off x="658063" y="6214922"/>
            <a:ext cx="1977572" cy="36118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#OneHealth</a:t>
            </a:r>
            <a:endParaRPr lang="en-GB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056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17E0A-0F90-097D-F5ED-B3A05BDC0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BECE7A-B055-8717-6CF5-0CE9F3931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6B1FEF-8015-A448-E1E4-29A029E2781C}"/>
              </a:ext>
            </a:extLst>
          </p:cNvPr>
          <p:cNvSpPr txBox="1">
            <a:spLocks/>
          </p:cNvSpPr>
          <p:nvPr/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az-Cyrl-AZ" sz="240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Преглед на урок 3</a:t>
            </a:r>
            <a:endParaRPr lang="en-BE" sz="240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DEE9713-B62C-17EB-C660-CA7BF9017E71}"/>
              </a:ext>
            </a:extLst>
          </p:cNvPr>
          <p:cNvSpPr txBox="1">
            <a:spLocks/>
          </p:cNvSpPr>
          <p:nvPr/>
        </p:nvSpPr>
        <p:spPr>
          <a:xfrm>
            <a:off x="854674" y="2078951"/>
            <a:ext cx="7322373" cy="5194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z-Cyrl-AZ" sz="1600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Заглавие: Антибиотици и антимикробната резистентност (</a:t>
            </a:r>
            <a:r>
              <a:rPr lang="bg-BG" sz="1600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АМР</a:t>
            </a:r>
            <a:r>
              <a:rPr lang="en-GB" sz="1600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z-Cyrl-AZ" sz="1600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Тема</a:t>
            </a:r>
            <a:r>
              <a:rPr lang="en-GB" sz="1600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az-Cyrl-AZ" sz="160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 действат антибиотиците и отговорната им употреба.</a:t>
            </a:r>
            <a:endParaRPr lang="en-GB" sz="1600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az-Cyrl-AZ" sz="1600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</a:t>
            </a:r>
            <a:r>
              <a:rPr lang="en-GB" sz="1600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az-Cyrl-AZ" sz="160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Насърчаване на критично мислене и отговорност при  употребата на антибиотици</a:t>
            </a:r>
            <a:endParaRPr lang="en-GB" sz="1600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</a:pPr>
            <a:r>
              <a:rPr lang="az-Cyrl-AZ" sz="160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Запознаване с историята и въздействието на антибиотиците.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</a:pPr>
            <a:r>
              <a:rPr lang="az-Cyrl-AZ" sz="160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Разбиране на механизмите на антимикробната и бактериалната резистентност.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</a:pPr>
            <a:r>
              <a:rPr lang="az-Cyrl-AZ" sz="160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Важността на завършването на предписаните курсове и вслушване в медицинските и ветеринарните специалисти.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</a:pPr>
            <a:r>
              <a:rPr lang="az-Cyrl-AZ" sz="160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„Едно здраве“: здравето на хората, животните и околната среда.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effectLst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</a:pPr>
            <a:endParaRPr lang="az-Cyrl-AZ" sz="1600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</a:pPr>
            <a:endParaRPr lang="az-Cyrl-AZ" sz="1600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7" descr="A close up of pills&#10;&#10;Description automatically generated">
            <a:extLst>
              <a:ext uri="{FF2B5EF4-FFF2-40B4-BE49-F238E27FC236}">
                <a16:creationId xmlns:a16="http://schemas.microsoft.com/office/drawing/2014/main" id="{73C7909D-B961-A350-786F-F16B140F1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524" y="1083610"/>
            <a:ext cx="4800600" cy="5194300"/>
          </a:xfrm>
          <a:prstGeom prst="rect">
            <a:avLst/>
          </a:prstGeom>
        </p:spPr>
      </p:pic>
      <p:pic>
        <p:nvPicPr>
          <p:cNvPr id="12" name="Picture 11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8D1B435E-CC94-5399-962D-71430969CD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7" y="263690"/>
            <a:ext cx="1434585" cy="37590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EC4D9-0E85-617E-3824-91BCF6019D6B}"/>
              </a:ext>
            </a:extLst>
          </p:cNvPr>
          <p:cNvSpPr txBox="1">
            <a:spLocks/>
          </p:cNvSpPr>
          <p:nvPr/>
        </p:nvSpPr>
        <p:spPr>
          <a:xfrm>
            <a:off x="658063" y="6214922"/>
            <a:ext cx="1977572" cy="36118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b="1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#OneHealth</a:t>
            </a:r>
            <a:endParaRPr lang="en-GB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65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9AB09-FC7F-2A87-D27C-B9B698EDB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background&#10;&#10;Description automatically generated">
            <a:extLst>
              <a:ext uri="{FF2B5EF4-FFF2-40B4-BE49-F238E27FC236}">
                <a16:creationId xmlns:a16="http://schemas.microsoft.com/office/drawing/2014/main" id="{C909DAAA-50A3-CA3D-1B8D-A1075A512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4DDD4B-036F-2F99-FFA0-0BFBDFDD055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r>
              <a:rPr lang="az-Cyrl-AZ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Обобщение</a:t>
            </a:r>
            <a:endParaRPr lang="en-BE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621D2-8EAB-8D51-21E1-E95596C47D5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5" y="2078951"/>
            <a:ext cx="4996248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bg-BG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Препоръчваме всеки урок да завършва с резюмиране на ключовите точки и насърчаване на учениците да помислят върху наученото. Насърчете ги да проведат групови дискусии.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Можете да зададете въпроси като:</a:t>
            </a:r>
            <a:endParaRPr lang="en-US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Какво беше най-изненадващото нещо, което научихте?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Как антимикробната резистентност може да повлияе на вашата общност?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az-Cyrl-AZ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az-Cyrl-AZ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145B83-0040-A84E-8A2F-0BD64813D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5E8FFE4-CD18-7E27-D721-5C8CEA5AF16E}"/>
              </a:ext>
            </a:extLst>
          </p:cNvPr>
          <p:cNvSpPr txBox="1">
            <a:spLocks/>
          </p:cNvSpPr>
          <p:nvPr/>
        </p:nvSpPr>
        <p:spPr>
          <a:xfrm>
            <a:off x="6341075" y="2078951"/>
            <a:ext cx="4996248" cy="5194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Какви са основните послания, които ще запомните от днешния урок?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Какво можете да направите, за да повишите осведомеността за антимикробната резистентност и за Плана за действие „Едно здраве“?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Насърчете учениците да помислят как новите знания могат да повлияят на тяхното поведение и избори относно употребата на антибиотици, хигиенни практики и ролята им в популяризирането на „Едно здраве“ в техните общности.</a:t>
            </a: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GB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7A88BD57-A151-255C-4806-63C1881740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9D9C4D-E3C3-DAE2-13E7-2E67B9AB6639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927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7A9C2-2430-6B5E-EBA9-F0D62DFF0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background&#10;&#10;Description automatically generated">
            <a:extLst>
              <a:ext uri="{FF2B5EF4-FFF2-40B4-BE49-F238E27FC236}">
                <a16:creationId xmlns:a16="http://schemas.microsoft.com/office/drawing/2014/main" id="{00AC1211-37EA-9771-BE71-E1AE35183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0EBD0E-92E0-6E53-4A12-EAF8CC7A19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r>
              <a:rPr lang="az-Cyrl-AZ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Предизвикателства и решения</a:t>
            </a:r>
            <a:endParaRPr lang="en-BE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422F5-518A-6334-A0BB-B7E0428843E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5" y="2078951"/>
            <a:ext cx="4996248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Ученето за антимикробната резистентност </a:t>
            </a:r>
            <a:r>
              <a:rPr lang="en-US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АМР) е увлекателно, но може да бъде и предизвикателно, особено когато става въпрос за разбиране на сложностите и механизмите на резистентността.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Препоръчваме следните стратегии:</a:t>
            </a: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Адаптиране на съдържанието: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Приспособяване в зависимост от възрастта на учениците. По-малките ученици могат да се възползват от по-прости обяснения и визуални помощни средства, докато по-големите ученици могат да се справят с по-подробна научна информация и казуси.</a:t>
            </a:r>
            <a:endParaRPr lang="en-GB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E9D53D-1B3A-7582-2F04-2CDE3E00D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6C23A5-6F4C-8CA7-083A-19C8A5EF5948}"/>
              </a:ext>
            </a:extLst>
          </p:cNvPr>
          <p:cNvSpPr txBox="1">
            <a:spLocks/>
          </p:cNvSpPr>
          <p:nvPr/>
        </p:nvSpPr>
        <p:spPr>
          <a:xfrm>
            <a:off x="6341079" y="1839691"/>
            <a:ext cx="4996248" cy="5194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Персонализиране на обучението: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Позволете на учениците да учат със собствено темпо – осигурете допълнителни ресурси за тези, които искат да изследват повече, и предложете допълнителна подкрепа за тези, които се нуждаят от повече време за усвояване на информацията.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Насърчаване на подкрепата сред връстниците:</a:t>
            </a:r>
            <a:r>
              <a:rPr lang="bg-BG" kern="1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Стимулирайте работата по двойки или в малки групи, като позволите на по-знаещите ученици да помогнат на тези, които се нуждаят от повече време, за да се създаде ползотворна и подкрепяща учебна среда. 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az-Cyrl-AZ" sz="16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06463D4F-96D4-82BA-D4A9-DCA81B4D67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A83698-FC24-3B2E-A3B7-B9BD9DF11297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870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2E89E-1BA7-2317-9283-133D86985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background&#10;&#10;Description automatically generated">
            <a:extLst>
              <a:ext uri="{FF2B5EF4-FFF2-40B4-BE49-F238E27FC236}">
                <a16:creationId xmlns:a16="http://schemas.microsoft.com/office/drawing/2014/main" id="{3C108183-4B79-4522-C2CE-D5A6C6D10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85F5D-BCD1-3805-8E21-99DAC43F25F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5" y="1839691"/>
            <a:ext cx="6912470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Насърчете учениците да станат посланици на антимикробната резистентност, активно разпространявайки осведомеността, докато продължават и своя учебен процес. Обмислете:</a:t>
            </a: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Организиране на презентации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Позволете на учениците да представят своите проекти и открития, свързани с антимикробната резистентност пред училищната общност, за да помогнат за осведомеността и насърчаването на отговорната употреба на антибиотици. 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Насърчаване на продължаващо обучение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Предоставяне на ресурси за допълнително обучение – препоръчителна литература, уебсайтове и организации, посветени на борбата с антимикробната резистентност. Подчертайте важността на това да останат информирани и активни в борбата срещу антимикробната резистентност.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GB" sz="16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96AC7E-6ADE-AB02-8084-8DA06DE28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0BF65F-5572-3FB6-D09B-1F22BF87C5AE}"/>
              </a:ext>
            </a:extLst>
          </p:cNvPr>
          <p:cNvSpPr txBox="1">
            <a:spLocks/>
          </p:cNvSpPr>
          <p:nvPr/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az-Cyrl-AZ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Оценка и продължаващо обучение</a:t>
            </a:r>
            <a:endParaRPr lang="en-BE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7" descr="A person washing their hands&#10;&#10;Description automatically generated">
            <a:extLst>
              <a:ext uri="{FF2B5EF4-FFF2-40B4-BE49-F238E27FC236}">
                <a16:creationId xmlns:a16="http://schemas.microsoft.com/office/drawing/2014/main" id="{223CD278-82DA-8766-45F1-2D9967945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0648" y="1634938"/>
            <a:ext cx="4381500" cy="4013200"/>
          </a:xfrm>
          <a:prstGeom prst="rect">
            <a:avLst/>
          </a:prstGeom>
        </p:spPr>
      </p:pic>
      <p:pic>
        <p:nvPicPr>
          <p:cNvPr id="9" name="Picture 8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EF889916-7CCF-9E2C-BFF3-D21B160871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9061A2-A652-CAAA-C546-2071D4DCCB45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581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41E59-F30D-EF46-CE9B-915758033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585CE3-F3CA-40E2-278F-F76FAC879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B6717-6411-4038-3BCD-25647AC1FCD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5" y="1809347"/>
            <a:ext cx="5763839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 да осигурите пълноценен и ефективен учебен процес, препоръчваме:</a:t>
            </a:r>
            <a:endParaRPr lang="en-US" sz="1600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Предварително набавяне на учебните материали.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Преглед на ключовите послания за осигуряване на яснота и точност.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Планиране на интерактивни и групови дейности за ангажиране на учениците.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Използване на мултимедийни ресурси за обогатяване на обучението.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Осигуряване на ясно разбиране на Плана за действие „Едно здраве“.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Адаптиране на уроците, за да отговорят на разнообразните учебни нужди.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Насърчаване на размисъл и продължаващо обучение сред учениците.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az-Cyrl-AZ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A2B046-1E24-B715-1713-3B3BBAFD3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03DDD4-15EB-43A0-F0C1-3BD97FB6FBC5}"/>
              </a:ext>
            </a:extLst>
          </p:cNvPr>
          <p:cNvSpPr txBox="1">
            <a:spLocks/>
          </p:cNvSpPr>
          <p:nvPr/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Checklist </a:t>
            </a:r>
            <a:r>
              <a:rPr lang="az-Cyrl-AZ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 учители</a:t>
            </a:r>
            <a:r>
              <a:rPr lang="bg-BG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</a:t>
            </a:r>
            <a:endParaRPr lang="en-BE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 descr="A person in a white coat and glasses writing on a clipboard&#10;&#10;Description automatically generated">
            <a:extLst>
              <a:ext uri="{FF2B5EF4-FFF2-40B4-BE49-F238E27FC236}">
                <a16:creationId xmlns:a16="http://schemas.microsoft.com/office/drawing/2014/main" id="{C2C3B8A2-E154-F519-1E62-09B4A64B1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9696" y="1603266"/>
            <a:ext cx="4533900" cy="3835400"/>
          </a:xfrm>
          <a:prstGeom prst="rect">
            <a:avLst/>
          </a:prstGeom>
        </p:spPr>
      </p:pic>
      <p:pic>
        <p:nvPicPr>
          <p:cNvPr id="8" name="Picture 7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2C584718-B709-CCD1-BCBB-5C2728B759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6E4423-F918-C4AA-F5BA-026A935B7624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433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CDAC3-011B-9C8C-2388-21B1BF553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background&#10;&#10;Description automatically generated">
            <a:extLst>
              <a:ext uri="{FF2B5EF4-FFF2-40B4-BE49-F238E27FC236}">
                <a16:creationId xmlns:a16="http://schemas.microsoft.com/office/drawing/2014/main" id="{8A0751AD-2C25-F34D-01E6-B22F46D84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ADADB-60FE-2281-05C0-E0B74CD8985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47694" y="2320843"/>
            <a:ext cx="2880000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Често запомняме хората и техния принос, което прави по-лесно осмислянето на различни концепции. Следните ключови фигури се появяват в уроците като герои и героини в борбата срещу инфекциозните болести:</a:t>
            </a:r>
            <a:endParaRPr lang="en-US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GB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773585-A7E2-EAB3-C599-9D642402B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68E70-8CD7-ADCE-F925-D5023B811096}"/>
              </a:ext>
            </a:extLst>
          </p:cNvPr>
          <p:cNvSpPr txBox="1">
            <a:spLocks/>
          </p:cNvSpPr>
          <p:nvPr/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 dirty="0">
                <a:latin typeface="Verdana" panose="020B0604030504040204" pitchFamily="34" charset="0"/>
                <a:ea typeface="Verdana" panose="020B0604030504040204" pitchFamily="34" charset="0"/>
              </a:rPr>
              <a:t>Запознайте се с героите и героините</a:t>
            </a:r>
            <a:endParaRPr lang="en-BE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75A705-176B-B3D7-A392-03F3F3F4E8DD}"/>
              </a:ext>
            </a:extLst>
          </p:cNvPr>
          <p:cNvSpPr txBox="1">
            <a:spLocks/>
          </p:cNvSpPr>
          <p:nvPr/>
        </p:nvSpPr>
        <p:spPr>
          <a:xfrm>
            <a:off x="4292601" y="2078951"/>
            <a:ext cx="3606798" cy="5194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US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Игнац Земелвайс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Пионер на антисептичните процедури.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Юлиус Ричард Петри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Изобретател на </a:t>
            </a:r>
            <a:r>
              <a:rPr lang="en-US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petri dish</a:t>
            </a:r>
            <a:r>
              <a:rPr lang="ru-RU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Александър Флеминг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Откривател на пеницилина.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Теодор Ешерих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Откривател на Escherichia coli.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bg-BG" b="1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Флорънс Найтингейл</a:t>
            </a:r>
            <a:r>
              <a:rPr lang="bg-BG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 Основателка на съвременната сестринска професия.</a:t>
            </a:r>
            <a:endParaRPr lang="en-US" kern="1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az-Cyrl-AZ" sz="1600" b="1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BB7E2F5C-F4FE-BC78-B150-E57DF6561C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91A49FC-DB0A-6522-54EE-8E22A683B3B8}"/>
              </a:ext>
            </a:extLst>
          </p:cNvPr>
          <p:cNvSpPr txBox="1">
            <a:spLocks/>
          </p:cNvSpPr>
          <p:nvPr/>
        </p:nvSpPr>
        <p:spPr>
          <a:xfrm>
            <a:off x="8818141" y="2320842"/>
            <a:ext cx="2880000" cy="519404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100000"/>
            </a:pPr>
            <a:r>
              <a:rPr lang="bg-BG" sz="1600" kern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Представянето на тези ключови фигури може да помогне на учениците да осмислят историята и значението на медицинските постижения.</a:t>
            </a:r>
            <a:endParaRPr lang="en-GB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9AB98B-08ED-EC58-850F-F49FAA57CDCF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832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97783-D634-1E9F-9F22-05CAF1EBD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background&#10;&#10;Description automatically generated">
            <a:extLst>
              <a:ext uri="{FF2B5EF4-FFF2-40B4-BE49-F238E27FC236}">
                <a16:creationId xmlns:a16="http://schemas.microsoft.com/office/drawing/2014/main" id="{EF401651-1C18-16A6-FFF3-4894B5E8B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3305E-3E46-2CA2-6C1A-A0E84876C83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4674" y="2078951"/>
            <a:ext cx="4996248" cy="477904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r>
              <a:rPr lang="az-Cyrl-AZ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План за действие на Европейската комисия срещу антимикробната резистентност (</a:t>
            </a:r>
            <a:r>
              <a:rPr lang="en-GB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AMR)</a:t>
            </a:r>
            <a:endParaRPr lang="en-GB" sz="1600" u="sng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r>
              <a:rPr lang="az-Cyrl-AZ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Фактически лист за антимикробната резистентност (</a:t>
            </a:r>
            <a:r>
              <a:rPr lang="en-GB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AMR) </a:t>
            </a:r>
            <a:r>
              <a:rPr lang="az-Cyrl-AZ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от </a:t>
            </a:r>
            <a:r>
              <a:rPr lang="en-GB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ECDC</a:t>
            </a:r>
            <a:endParaRPr lang="en-GB" sz="1600" u="sng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r>
              <a:rPr lang="az-Cyrl-AZ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Преглед на </a:t>
            </a:r>
            <a:r>
              <a:rPr lang="en-GB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AMR </a:t>
            </a:r>
            <a:r>
              <a:rPr lang="az-Cyrl-AZ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от Европейската агенция по лекарствата (</a:t>
            </a:r>
            <a:r>
              <a:rPr lang="en-GB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EMA)</a:t>
            </a:r>
            <a:endParaRPr lang="en-GB" sz="1600" u="sng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r>
              <a:rPr lang="az-Cyrl-AZ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Антимикробна резистентност | </a:t>
            </a:r>
            <a:r>
              <a:rPr lang="en-GB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EFSA (europa.eu)</a:t>
            </a:r>
            <a:endParaRPr lang="en-GB" sz="1600" u="sng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r>
              <a:rPr lang="az-Cyrl-AZ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Начална страница - </a:t>
            </a:r>
            <a:r>
              <a:rPr lang="en-GB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ECHA (europa.eu)</a:t>
            </a:r>
            <a:endParaRPr lang="bg-BG" sz="1600" u="sng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endParaRPr lang="bg-BG" sz="1600" u="sng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endParaRPr lang="en-GB" sz="1600" u="sng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endParaRPr lang="az-Cyrl-AZ" sz="1600" u="sng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93352B-D157-239E-BF22-0064755891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854675" y="1520716"/>
            <a:ext cx="5308600" cy="114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43DC75-E8A0-E097-7649-53CB9C18FC8E}"/>
              </a:ext>
            </a:extLst>
          </p:cNvPr>
          <p:cNvSpPr txBox="1">
            <a:spLocks/>
          </p:cNvSpPr>
          <p:nvPr/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az-Cyrl-AZ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Полезни връзки</a:t>
            </a:r>
            <a:endParaRPr lang="en-BE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522D379-BCD9-BE0F-04FC-28DE736153E7}"/>
              </a:ext>
            </a:extLst>
          </p:cNvPr>
          <p:cNvSpPr txBox="1">
            <a:spLocks/>
          </p:cNvSpPr>
          <p:nvPr/>
        </p:nvSpPr>
        <p:spPr>
          <a:xfrm>
            <a:off x="6341075" y="2078951"/>
            <a:ext cx="4996248" cy="477904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6CEB"/>
              </a:buClr>
              <a:buFont typeface="Arial" panose="020B0604020202020204" pitchFamily="34" charset="0"/>
              <a:buNone/>
              <a:defRPr sz="2000" b="0" i="0" kern="1200">
                <a:solidFill>
                  <a:srgbClr val="004EA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6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4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6CEB"/>
              </a:buClr>
              <a:buFont typeface="Arial" panose="020B0604020202020204" pitchFamily="34" charset="0"/>
              <a:buChar char="•"/>
              <a:defRPr sz="1200" b="0" i="0" kern="1200">
                <a:solidFill>
                  <a:srgbClr val="000000"/>
                </a:solidFill>
                <a:latin typeface="EC Square Sans Pro" panose="020B05060400000200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r>
              <a:rPr lang="az-Cyrl-AZ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Ветеринарни антимикробни средства в околната среда на Европа: перспектива на „Едно здраве“ — Европейска агенция за околна среда</a:t>
            </a:r>
            <a:endParaRPr lang="en-GB" sz="1600" u="sng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r>
              <a:rPr lang="az-Cyrl-AZ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СЗО Европа </a:t>
            </a:r>
            <a:r>
              <a:rPr lang="en-GB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AMR</a:t>
            </a:r>
            <a:endParaRPr lang="en-GB" sz="1600" u="sng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r>
              <a:rPr lang="az-Cyrl-AZ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Антимикробна резистентност | Организация за храни и земеделие на ООН (</a:t>
            </a:r>
            <a:r>
              <a:rPr lang="en-GB" sz="1600" u="sng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fao.org</a:t>
            </a:r>
            <a:r>
              <a:rPr lang="en-GB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GB" sz="1600" u="sng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r>
              <a:rPr lang="az-Cyrl-AZ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Работна група по антимикробна резистентност - </a:t>
            </a:r>
            <a:r>
              <a:rPr lang="en-GB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WOAH</a:t>
            </a:r>
            <a:endParaRPr lang="en-GB" sz="1600" u="sng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r>
              <a:rPr lang="az-Cyrl-AZ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Антимикробна резистентност: глобална заплаха | </a:t>
            </a:r>
            <a:r>
              <a:rPr lang="en-GB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UNEP - </a:t>
            </a:r>
            <a:r>
              <a:rPr lang="az-Cyrl-AZ" sz="160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Програма на ООН за околната среда</a:t>
            </a:r>
            <a:endParaRPr lang="az-Cyrl-AZ" sz="1600" u="sng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endParaRPr lang="az-Cyrl-AZ" sz="1600" u="sng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A74F9707-9120-1119-332B-6CB23C946FD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0692CE-BA58-B762-9BD0-A631ACBA8629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676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D0E7B-D120-BB78-1071-202EEA926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background&#10;&#10;Description automatically generated">
            <a:extLst>
              <a:ext uri="{FF2B5EF4-FFF2-40B4-BE49-F238E27FC236}">
                <a16:creationId xmlns:a16="http://schemas.microsoft.com/office/drawing/2014/main" id="{B299E0C3-9C5E-C0C2-8E9D-19DDEDC21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714CC-2A93-1126-9561-C0E4267A94A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475337" y="1880172"/>
            <a:ext cx="5241326" cy="324640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spcBef>
                <a:spcPts val="1400"/>
              </a:spcBef>
              <a:spcAft>
                <a:spcPts val="1400"/>
              </a:spcAft>
            </a:pPr>
            <a:r>
              <a:rPr lang="en-GB" sz="28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</a:t>
            </a:r>
            <a:r>
              <a:rPr lang="az-Cyrl-AZ" sz="28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 антибиотици</a:t>
            </a:r>
            <a:br>
              <a:rPr lang="en-US" sz="28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az-Cyrl-AZ" sz="28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светът ще се върне в тъмните векове на медицината.</a:t>
            </a:r>
            <a:r>
              <a:rPr lang="en-GB" sz="2800" i="1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 </a:t>
            </a:r>
          </a:p>
          <a:p>
            <a:pPr algn="ctr">
              <a:spcBef>
                <a:spcPts val="1400"/>
              </a:spcBef>
              <a:spcAft>
                <a:spcPts val="1400"/>
              </a:spcAft>
            </a:pPr>
            <a:r>
              <a:rPr lang="az-Cyrl-AZ" sz="16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Александър Флеминг</a:t>
            </a:r>
            <a:endParaRPr lang="en-GB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8A5A07-6348-FF9A-7380-36A6260925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4335309" y="1765950"/>
            <a:ext cx="5308600" cy="114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AEB58B-5719-B1EB-90F2-7AC3F15AD6DD}"/>
              </a:ext>
            </a:extLst>
          </p:cNvPr>
          <p:cNvSpPr txBox="1">
            <a:spLocks/>
          </p:cNvSpPr>
          <p:nvPr/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BE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CA0D82-C4B0-D71A-A6CC-07B3EF0AC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4335309" y="5126579"/>
            <a:ext cx="5308600" cy="114222"/>
          </a:xfrm>
          <a:prstGeom prst="rect">
            <a:avLst/>
          </a:prstGeom>
        </p:spPr>
      </p:pic>
      <p:pic>
        <p:nvPicPr>
          <p:cNvPr id="10" name="Picture 9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841D9353-BD04-3CE6-1A20-356E03C4EC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30641D-8517-0ACF-AC9D-E06275D59808}"/>
              </a:ext>
            </a:extLst>
          </p:cNvPr>
          <p:cNvSpPr txBox="1"/>
          <p:nvPr/>
        </p:nvSpPr>
        <p:spPr>
          <a:xfrm>
            <a:off x="709446" y="6247510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126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BAFEC-5991-D10C-EDC8-F9614CB20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BCEDF-5D59-5CB9-94EB-EDB2E3618E57}"/>
              </a:ext>
            </a:extLst>
          </p:cNvPr>
          <p:cNvSpPr txBox="1">
            <a:spLocks/>
          </p:cNvSpPr>
          <p:nvPr/>
        </p:nvSpPr>
        <p:spPr>
          <a:xfrm>
            <a:off x="854675" y="766469"/>
            <a:ext cx="7218748" cy="5460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EC Square Sans Pro" panose="020B05060400000200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BE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 descr="A blue and white background&#10;&#10;Description automatically generated">
            <a:extLst>
              <a:ext uri="{FF2B5EF4-FFF2-40B4-BE49-F238E27FC236}">
                <a16:creationId xmlns:a16="http://schemas.microsoft.com/office/drawing/2014/main" id="{C2383395-6DA8-F52B-1352-DC5B7896B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C114B505-E34F-FC8E-C1EE-05599B3E2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8217" y="1993901"/>
            <a:ext cx="1995567" cy="2390577"/>
          </a:xfrm>
          <a:prstGeom prst="rect">
            <a:avLst/>
          </a:prstGeom>
        </p:spPr>
      </p:pic>
      <p:pic>
        <p:nvPicPr>
          <p:cNvPr id="7" name="Picture 6" descr="A logo with white lines on a black background&#10;&#10;Description automatically generated">
            <a:extLst>
              <a:ext uri="{FF2B5EF4-FFF2-40B4-BE49-F238E27FC236}">
                <a16:creationId xmlns:a16="http://schemas.microsoft.com/office/drawing/2014/main" id="{4515BC3F-D3A3-8D3B-499A-97E151AB5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308" y="263690"/>
            <a:ext cx="1428833" cy="37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4A36F2-D16D-CEB3-311C-FE61B6FB98E4}"/>
              </a:ext>
            </a:extLst>
          </p:cNvPr>
          <p:cNvSpPr txBox="1"/>
          <p:nvPr/>
        </p:nvSpPr>
        <p:spPr>
          <a:xfrm>
            <a:off x="5041067" y="4654417"/>
            <a:ext cx="256032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Verdana" panose="020B0604030504040204" pitchFamily="34" charset="0"/>
                <a:ea typeface="Verdana" panose="020B0604030504040204" pitchFamily="34" charset="0"/>
              </a:rPr>
              <a:t>#OneHealth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310353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Custom 5">
      <a:dk1>
        <a:srgbClr val="0F86E6"/>
      </a:dk1>
      <a:lt1>
        <a:srgbClr val="FFFFFF"/>
      </a:lt1>
      <a:dk2>
        <a:srgbClr val="0D7ADC"/>
      </a:dk2>
      <a:lt2>
        <a:srgbClr val="FFFFFF"/>
      </a:lt2>
      <a:accent1>
        <a:srgbClr val="31F6FD"/>
      </a:accent1>
      <a:accent2>
        <a:srgbClr val="0FD3C0"/>
      </a:accent2>
      <a:accent3>
        <a:srgbClr val="75B2DB"/>
      </a:accent3>
      <a:accent4>
        <a:srgbClr val="4E90CE"/>
      </a:accent4>
      <a:accent5>
        <a:srgbClr val="1F29B6"/>
      </a:accent5>
      <a:accent6>
        <a:srgbClr val="420091"/>
      </a:accent6>
      <a:hlink>
        <a:srgbClr val="38E9FC"/>
      </a:hlink>
      <a:folHlink>
        <a:srgbClr val="6F7FFF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f5f698-8415-46ed-acab-c9a61af53eed" xsi:nil="true"/>
    <lcf76f155ced4ddcb4097134ff3c332f xmlns="2b6160cc-1d97-453f-9fc6-57f2d203125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12C8FB9623DB48A34EF345A33F875D" ma:contentTypeVersion="14" ma:contentTypeDescription="Crée un document." ma:contentTypeScope="" ma:versionID="1051a4f940a709345613a496bb358e23">
  <xsd:schema xmlns:xsd="http://www.w3.org/2001/XMLSchema" xmlns:xs="http://www.w3.org/2001/XMLSchema" xmlns:p="http://schemas.microsoft.com/office/2006/metadata/properties" xmlns:ns2="2b6160cc-1d97-453f-9fc6-57f2d2031255" xmlns:ns3="2cf5f698-8415-46ed-acab-c9a61af53eed" targetNamespace="http://schemas.microsoft.com/office/2006/metadata/properties" ma:root="true" ma:fieldsID="a6a36f5e2f8a1fe96b3a057bb9902695" ns2:_="" ns3:_="">
    <xsd:import namespace="2b6160cc-1d97-453f-9fc6-57f2d2031255"/>
    <xsd:import namespace="2cf5f698-8415-46ed-acab-c9a61af53e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6160cc-1d97-453f-9fc6-57f2d20312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4dd18641-b54f-4320-b18f-2c1e2c7536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f5f698-8415-46ed-acab-c9a61af53ee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7664e8ca-7184-44ee-99d3-7c6ae151a0c7}" ma:internalName="TaxCatchAll" ma:showField="CatchAllData" ma:web="2cf5f698-8415-46ed-acab-c9a61af53e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EB4FDA-A1A7-4700-9FCD-A9815E58E315}">
  <ds:schemaRefs>
    <ds:schemaRef ds:uri="http://schemas.microsoft.com/office/2006/metadata/properties"/>
    <ds:schemaRef ds:uri="http://schemas.microsoft.com/office/infopath/2007/PartnerControls"/>
    <ds:schemaRef ds:uri="68f88985-7119-4f55-b3ba-c79bd5920255"/>
    <ds:schemaRef ds:uri="e0bce2f1-2ece-47f0-bad6-eba845ae6da9"/>
  </ds:schemaRefs>
</ds:datastoreItem>
</file>

<file path=customXml/itemProps2.xml><?xml version="1.0" encoding="utf-8"?>
<ds:datastoreItem xmlns:ds="http://schemas.openxmlformats.org/officeDocument/2006/customXml" ds:itemID="{DC304254-977A-4C75-A032-442F62FDF809}"/>
</file>

<file path=customXml/itemProps3.xml><?xml version="1.0" encoding="utf-8"?>
<ds:datastoreItem xmlns:ds="http://schemas.openxmlformats.org/officeDocument/2006/customXml" ds:itemID="{9F2D5420-FE95-4707-BF34-BF78AE2609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0</TotalTime>
  <Words>1908</Words>
  <Application>Microsoft Office PowerPoint</Application>
  <PresentationFormat>Widescreen</PresentationFormat>
  <Paragraphs>207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</vt:lpstr>
      <vt:lpstr>Arial</vt:lpstr>
      <vt:lpstr>Symbol</vt:lpstr>
      <vt:lpstr>Courier New</vt:lpstr>
      <vt:lpstr>Verdana</vt:lpstr>
      <vt:lpstr>EC Square Sans Pro</vt:lpstr>
      <vt:lpstr>Franklin Gothic Book</vt:lpstr>
      <vt:lpstr>Calibri</vt:lpstr>
      <vt:lpstr>Theme1</vt:lpstr>
      <vt:lpstr>PowerPoint Presentation</vt:lpstr>
      <vt:lpstr>PowerPoint Presentation</vt:lpstr>
      <vt:lpstr>PowerPoint Presentation</vt:lpstr>
      <vt:lpstr>PowerPoint Presentation</vt:lpstr>
      <vt:lpstr>План за действие „Едно здраве“</vt:lpstr>
      <vt:lpstr>Образователни цели на учебните планове</vt:lpstr>
      <vt:lpstr>Силата на положителната взаимозависимост</vt:lpstr>
      <vt:lpstr>Подготовка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Обобщение</vt:lpstr>
      <vt:lpstr>Предизвикателства и решения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Ryoko Abe</dc:creator>
  <cp:lastModifiedBy>Pirinska, Ana</cp:lastModifiedBy>
  <cp:revision>98</cp:revision>
  <dcterms:created xsi:type="dcterms:W3CDTF">2024-07-24T08:39:20Z</dcterms:created>
  <dcterms:modified xsi:type="dcterms:W3CDTF">2024-09-17T09:45:32Z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0x0101006E12C8FB9623DB48A34EF345A33F875D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2024-09-10T09:42:02Z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2ba936dd-e292-4357-8b02-a019be798157</vt:lpwstr>
  </property>
  <property fmtid="{D5CDD505-2E9C-101B-9397-08002B2CF9AE}" pid="9" name="MSIP_Label_6bd9ddd1-4d20-43f6-abfa-fc3c07406f94_ContentBits">
    <vt:lpwstr>0</vt:lpwstr>
  </property>
  <property fmtid="{D5CDD505-2E9C-101B-9397-08002B2CF9AE}" pid="10" name="MediaServiceImageTags">
    <vt:lpwstr/>
  </property>
</Properties>
</file>